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309" r:id="rId2"/>
    <p:sldId id="311" r:id="rId3"/>
    <p:sldId id="312" r:id="rId4"/>
    <p:sldId id="315" r:id="rId5"/>
    <p:sldId id="300" r:id="rId6"/>
    <p:sldId id="308" r:id="rId7"/>
    <p:sldId id="313" r:id="rId8"/>
    <p:sldId id="310" r:id="rId9"/>
    <p:sldId id="314" r:id="rId10"/>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56"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15/03/2013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15/03/2013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15/03/2013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15/03/2013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15/03/2013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15/03/2013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artoons.ac.uk/record/DL2438/zo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fineartamerica.com/images-medium-large/cartoon-germany-divided-granger.jpg"/>
          <p:cNvPicPr>
            <a:picLocks noChangeAspect="1" noChangeArrowheads="1"/>
          </p:cNvPicPr>
          <p:nvPr/>
        </p:nvPicPr>
        <p:blipFill>
          <a:blip r:embed="rId2"/>
          <a:srcRect/>
          <a:stretch>
            <a:fillRect/>
          </a:stretch>
        </p:blipFill>
        <p:spPr bwMode="auto">
          <a:xfrm>
            <a:off x="1835696" y="0"/>
            <a:ext cx="5760640" cy="6824143"/>
          </a:xfrm>
          <a:prstGeom prst="rect">
            <a:avLst/>
          </a:prstGeom>
          <a:noFill/>
        </p:spPr>
      </p:pic>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5" name="TextBox 4"/>
          <p:cNvSpPr txBox="1"/>
          <p:nvPr/>
        </p:nvSpPr>
        <p:spPr>
          <a:xfrm>
            <a:off x="899592" y="172953"/>
            <a:ext cx="7632848" cy="7171194"/>
          </a:xfrm>
          <a:prstGeom prst="rect">
            <a:avLst/>
          </a:prstGeom>
          <a:noFill/>
        </p:spPr>
        <p:txBody>
          <a:bodyPr wrap="square" rtlCol="0">
            <a:spAutoFit/>
          </a:bodyPr>
          <a:lstStyle/>
          <a:p>
            <a:pPr algn="ctr"/>
            <a:r>
              <a:rPr lang="en-GB" sz="3200" b="1" dirty="0" smtClean="0">
                <a:solidFill>
                  <a:srgbClr val="002060"/>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Cold War Relations 1941-1965</a:t>
            </a:r>
          </a:p>
          <a:p>
            <a:pPr lvl="0" algn="ctr"/>
            <a:endParaRPr lang="en-GB" sz="3200" b="1" i="1" dirty="0" smtClean="0">
              <a:solidFill>
                <a:schemeClr val="bg1"/>
              </a:solidFill>
              <a:effectLst>
                <a:outerShdw blurRad="38100" dist="38100" dir="2700000" algn="tl">
                  <a:srgbClr val="000000">
                    <a:alpha val="43137"/>
                  </a:srgbClr>
                </a:outerShdw>
              </a:effectLst>
              <a:latin typeface="Candara" pitchFamily="34" charset="0"/>
              <a:cs typeface="Arial" charset="0"/>
            </a:endParaRPr>
          </a:p>
          <a:p>
            <a:pPr algn="ctr"/>
            <a:r>
              <a:rPr lang="en-GB" sz="4800" b="1" dirty="0" smtClean="0">
                <a:solidFill>
                  <a:srgbClr val="002060"/>
                </a:solidFill>
                <a:effectLst>
                  <a:outerShdw blurRad="38100" dist="38100" dir="2700000" algn="tl">
                    <a:srgbClr val="000000">
                      <a:alpha val="43137"/>
                    </a:srgbClr>
                  </a:outerShdw>
                </a:effectLst>
              </a:rPr>
              <a:t>What to do with Germany?</a:t>
            </a:r>
            <a:endParaRPr lang="en-GB" sz="3200" b="1" dirty="0" smtClean="0">
              <a:solidFill>
                <a:srgbClr val="002060"/>
              </a:solidFill>
              <a:effectLst>
                <a:outerShdw blurRad="38100" dist="38100" dir="2700000" algn="tl">
                  <a:srgbClr val="000000">
                    <a:alpha val="43137"/>
                  </a:srgbClr>
                </a:outerShdw>
              </a:effectLst>
              <a:latin typeface="Candara" pitchFamily="34"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3200" b="1" i="1" u="sng"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3200" b="1" i="1" u="sng"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3200" b="1" i="1" u="sng"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r>
              <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What caused the Cold War?</a:t>
            </a: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2</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611977"/>
            <a:ext cx="7968885" cy="5724644"/>
          </a:xfrm>
          <a:prstGeom prst="rect">
            <a:avLst/>
          </a:prstGeom>
          <a:noFill/>
        </p:spPr>
        <p:txBody>
          <a:bodyPr wrap="square" lIns="91440" tIns="45720" rIns="91440" bIns="45720">
            <a:spAutoFit/>
          </a:bodyPr>
          <a:lstStyle/>
          <a:p>
            <a:pPr>
              <a:buFont typeface="Arial" pitchFamily="34" charset="0"/>
              <a:buChar char="•"/>
            </a:pPr>
            <a:r>
              <a:rPr lang="en-GB" sz="1600" dirty="0" smtClean="0">
                <a:latin typeface="Arial" pitchFamily="34" charset="0"/>
                <a:cs typeface="Arial" pitchFamily="34" charset="0"/>
              </a:rPr>
              <a:t> Explain why Berlin was a cause of great tension</a:t>
            </a:r>
          </a:p>
          <a:p>
            <a:pPr>
              <a:buFont typeface="Arial" pitchFamily="34" charset="0"/>
              <a:buChar char="•"/>
            </a:pPr>
            <a:r>
              <a:rPr lang="en-GB" sz="1600" dirty="0" smtClean="0">
                <a:latin typeface="Arial" pitchFamily="34" charset="0"/>
                <a:cs typeface="Arial" pitchFamily="34" charset="0"/>
              </a:rPr>
              <a:t> Extract relevant details from a text source</a:t>
            </a:r>
          </a:p>
          <a:p>
            <a:endParaRPr lang="en-GB" sz="1600" dirty="0" smtClean="0">
              <a:latin typeface="Arial" pitchFamily="34" charset="0"/>
              <a:cs typeface="Arial" pitchFamily="34" charset="0"/>
            </a:endParaRPr>
          </a:p>
          <a:p>
            <a:pPr lvl="0" fontAlgn="base">
              <a:spcBef>
                <a:spcPct val="0"/>
              </a:spcBef>
              <a:spcAft>
                <a:spcPct val="0"/>
              </a:spcAft>
              <a:tabLst>
                <a:tab pos="228600" algn="l"/>
              </a:tabLst>
            </a:pPr>
            <a:endParaRPr lang="en-GB" sz="1600" b="1" dirty="0" smtClean="0">
              <a:latin typeface="Arial" pitchFamily="34" charset="0"/>
              <a:ea typeface="Times New Roman" pitchFamily="18" charset="0"/>
              <a:cs typeface="Arial" pitchFamily="34" charset="0"/>
            </a:endParaRPr>
          </a:p>
          <a:p>
            <a:pPr lvl="0" algn="ctr" fontAlgn="base">
              <a:spcBef>
                <a:spcPct val="0"/>
              </a:spcBef>
              <a:spcAft>
                <a:spcPct val="0"/>
              </a:spcAft>
              <a:tabLst>
                <a:tab pos="228600" algn="l"/>
              </a:tabLst>
            </a:pPr>
            <a:r>
              <a:rPr lang="en-GB" sz="2000" b="1" dirty="0" smtClean="0">
                <a:latin typeface="Arial" pitchFamily="34" charset="0"/>
                <a:ea typeface="Times New Roman" pitchFamily="18" charset="0"/>
                <a:cs typeface="Arial" pitchFamily="34" charset="0"/>
              </a:rPr>
              <a:t>BACKGROUND INFORMATION</a:t>
            </a:r>
          </a:p>
          <a:p>
            <a:pPr lvl="0" fontAlgn="base">
              <a:spcBef>
                <a:spcPct val="0"/>
              </a:spcBef>
              <a:spcAft>
                <a:spcPct val="0"/>
              </a:spcAft>
              <a:tabLst>
                <a:tab pos="228600" algn="l"/>
              </a:tabLst>
            </a:pPr>
            <a:r>
              <a:rPr lang="en-GB" b="1" dirty="0" smtClean="0">
                <a:latin typeface="Arial" pitchFamily="34" charset="0"/>
                <a:ea typeface="Times New Roman" pitchFamily="18" charset="0"/>
                <a:cs typeface="Arial" pitchFamily="34" charset="0"/>
              </a:rPr>
              <a:t>At the Yalta Conference (before Germany had been defeated)</a:t>
            </a:r>
            <a:endParaRPr lang="en-GB" dirty="0" smtClean="0">
              <a:latin typeface="Arial" pitchFamily="34" charset="0"/>
              <a:cs typeface="Arial" pitchFamily="34" charset="0"/>
            </a:endParaRPr>
          </a:p>
          <a:p>
            <a:pPr lvl="0" eaLnBrk="0" fontAlgn="base" hangingPunct="0">
              <a:spcBef>
                <a:spcPct val="0"/>
              </a:spcBef>
              <a:spcAft>
                <a:spcPct val="0"/>
              </a:spcAft>
              <a:buFontTx/>
              <a:buChar char="•"/>
              <a:tabLst>
                <a:tab pos="228600" algn="l"/>
              </a:tabLst>
            </a:pPr>
            <a:r>
              <a:rPr lang="en-GB" dirty="0" smtClean="0">
                <a:latin typeface="Arial" pitchFamily="34" charset="0"/>
                <a:ea typeface="Times New Roman" pitchFamily="18" charset="0"/>
                <a:cs typeface="Arial" pitchFamily="34" charset="0"/>
              </a:rPr>
              <a:t> They agreed to divide Germany into four zones; each one would be occupied by one of the four allies. </a:t>
            </a:r>
            <a:endParaRPr lang="en-GB" dirty="0" smtClean="0">
              <a:latin typeface="Arial" pitchFamily="34" charset="0"/>
              <a:cs typeface="Arial" pitchFamily="34" charset="0"/>
            </a:endParaRPr>
          </a:p>
          <a:p>
            <a:pPr lvl="0" eaLnBrk="0" fontAlgn="base" hangingPunct="0">
              <a:spcBef>
                <a:spcPct val="0"/>
              </a:spcBef>
              <a:spcAft>
                <a:spcPct val="0"/>
              </a:spcAft>
              <a:buFontTx/>
              <a:buChar char="•"/>
              <a:tabLst>
                <a:tab pos="228600" algn="l"/>
              </a:tabLst>
            </a:pPr>
            <a:r>
              <a:rPr lang="en-GB" dirty="0" smtClean="0">
                <a:latin typeface="Arial" pitchFamily="34" charset="0"/>
                <a:ea typeface="Times New Roman" pitchFamily="18" charset="0"/>
                <a:cs typeface="Arial" pitchFamily="34" charset="0"/>
              </a:rPr>
              <a:t> Stalin agreed to accept France as one of the powers. Berlin would also be divided into four sectors.</a:t>
            </a:r>
          </a:p>
          <a:p>
            <a:endParaRPr lang="en-GB" sz="1600" dirty="0" smtClean="0">
              <a:latin typeface="Arial" pitchFamily="34" charset="0"/>
              <a:cs typeface="Arial" pitchFamily="34" charset="0"/>
            </a:endParaRPr>
          </a:p>
          <a:p>
            <a:endParaRPr lang="en-GB" sz="1600" dirty="0" smtClean="0">
              <a:latin typeface="Arial" pitchFamily="34" charset="0"/>
              <a:cs typeface="Arial" pitchFamily="34" charset="0"/>
            </a:endParaRPr>
          </a:p>
          <a:p>
            <a:pPr algn="ctr"/>
            <a:r>
              <a:rPr lang="en-GB" sz="1600" b="1" dirty="0" smtClean="0">
                <a:latin typeface="Arial" pitchFamily="34" charset="0"/>
                <a:cs typeface="Arial" pitchFamily="34" charset="0"/>
              </a:rPr>
              <a:t>GROUP TASK (in fours)</a:t>
            </a:r>
          </a:p>
          <a:p>
            <a:r>
              <a:rPr lang="en-GB" sz="1600" dirty="0" smtClean="0">
                <a:latin typeface="Arial" pitchFamily="34" charset="0"/>
                <a:cs typeface="Arial" pitchFamily="34" charset="0"/>
              </a:rPr>
              <a:t>You are each to take on the role of one of the four nations – USSR, USA, Britain and France.  Between you there will need to be a discussion as to how you will divide the country up into Four sectors - You should draw this on your maps once agreed upon.</a:t>
            </a:r>
          </a:p>
          <a:p>
            <a:endParaRPr lang="en-GB" sz="1600" dirty="0" smtClean="0">
              <a:latin typeface="Arial" pitchFamily="34" charset="0"/>
              <a:cs typeface="Arial" pitchFamily="34" charset="0"/>
            </a:endParaRPr>
          </a:p>
          <a:p>
            <a:r>
              <a:rPr lang="en-GB" sz="1600" b="1" dirty="0" smtClean="0">
                <a:latin typeface="Arial" pitchFamily="34" charset="0"/>
                <a:cs typeface="Arial" pitchFamily="34" charset="0"/>
              </a:rPr>
              <a:t>Things to consider:</a:t>
            </a:r>
          </a:p>
          <a:p>
            <a:r>
              <a:rPr lang="en-GB" sz="1600" i="1" dirty="0" smtClean="0">
                <a:latin typeface="Arial" pitchFamily="34" charset="0"/>
                <a:cs typeface="Arial" pitchFamily="34" charset="0"/>
              </a:rPr>
              <a:t>- They do not need to be equal in size </a:t>
            </a:r>
          </a:p>
          <a:p>
            <a:pPr>
              <a:buFontTx/>
              <a:buChar char="-"/>
            </a:pPr>
            <a:r>
              <a:rPr lang="en-GB" sz="1600" i="1" dirty="0" smtClean="0">
                <a:latin typeface="Arial" pitchFamily="34" charset="0"/>
                <a:cs typeface="Arial" pitchFamily="34" charset="0"/>
              </a:rPr>
              <a:t>They should be in a suitable location and size for the winning nation</a:t>
            </a:r>
          </a:p>
          <a:p>
            <a:pPr>
              <a:buFontTx/>
              <a:buChar char="-"/>
            </a:pPr>
            <a:r>
              <a:rPr lang="en-GB" sz="1600" i="1" dirty="0" smtClean="0">
                <a:latin typeface="Arial" pitchFamily="34" charset="0"/>
                <a:cs typeface="Arial" pitchFamily="34" charset="0"/>
              </a:rPr>
              <a:t> Can you convince your “allies” on what would be a suitable division ?</a:t>
            </a:r>
          </a:p>
          <a:p>
            <a:pPr>
              <a:buFontTx/>
              <a:buChar char="-"/>
            </a:pPr>
            <a:r>
              <a:rPr lang="en-GB" sz="1600" i="1" dirty="0" smtClean="0">
                <a:latin typeface="Arial" pitchFamily="34" charset="0"/>
                <a:cs typeface="Arial" pitchFamily="34" charset="0"/>
              </a:rPr>
              <a:t> How will you settle the division of Berlin as agreed at Yalta?</a:t>
            </a:r>
          </a:p>
        </p:txBody>
      </p:sp>
      <p:sp>
        <p:nvSpPr>
          <p:cNvPr id="7" name="Rectangle 6"/>
          <p:cNvSpPr/>
          <p:nvPr/>
        </p:nvSpPr>
        <p:spPr>
          <a:xfrm>
            <a:off x="539552" y="188640"/>
            <a:ext cx="7968885" cy="461665"/>
          </a:xfrm>
          <a:prstGeom prst="rect">
            <a:avLst/>
          </a:prstGeom>
          <a:noFill/>
        </p:spPr>
        <p:txBody>
          <a:bodyPr wrap="square" lIns="91440" tIns="45720" rIns="91440" bIns="45720">
            <a:spAutoFit/>
          </a:bodyPr>
          <a:lstStyle/>
          <a:p>
            <a:pPr algn="ctr">
              <a:spcAft>
                <a:spcPts val="0"/>
              </a:spcAft>
            </a:pPr>
            <a:r>
              <a:rPr lang="en-GB" sz="2400" b="1" dirty="0" smtClean="0">
                <a:effectLst>
                  <a:outerShdw blurRad="38100" dist="38100" dir="2700000" algn="tl">
                    <a:srgbClr val="000000">
                      <a:alpha val="43137"/>
                    </a:srgbClr>
                  </a:outerShdw>
                </a:effectLst>
              </a:rPr>
              <a:t>V –Yalta and Potsdam: What to do with Germany? </a:t>
            </a:r>
            <a:endParaRPr lang="en-GB" sz="2400" b="1" dirty="0">
              <a:effectLst>
                <a:outerShdw blurRad="38100" dist="38100" dir="2700000" algn="tl">
                  <a:srgbClr val="000000">
                    <a:alpha val="43137"/>
                  </a:srgbClr>
                </a:outerShdw>
              </a:effectLst>
              <a:ea typeface="Times New Roman"/>
            </a:endParaRPr>
          </a:p>
        </p:txBody>
      </p:sp>
      <p:sp>
        <p:nvSpPr>
          <p:cNvPr id="9" name="Rectangle 8"/>
          <p:cNvSpPr/>
          <p:nvPr/>
        </p:nvSpPr>
        <p:spPr>
          <a:xfrm>
            <a:off x="395536" y="620688"/>
            <a:ext cx="5112568" cy="28803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2000"/>
                                        <p:tgtEl>
                                          <p:spTgt spid="11">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5" end="5"/>
                                            </p:txEl>
                                          </p:spTgt>
                                        </p:tgtEl>
                                        <p:attrNameLst>
                                          <p:attrName>style.visibility</p:attrName>
                                        </p:attrNameLst>
                                      </p:cBhvr>
                                      <p:to>
                                        <p:strVal val="visible"/>
                                      </p:to>
                                    </p:set>
                                    <p:animEffect transition="in" filter="fade">
                                      <p:cBhvr>
                                        <p:cTn id="10" dur="2000"/>
                                        <p:tgtEl>
                                          <p:spTgt spid="11">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6" end="6"/>
                                            </p:txEl>
                                          </p:spTgt>
                                        </p:tgtEl>
                                        <p:attrNameLst>
                                          <p:attrName>style.visibility</p:attrName>
                                        </p:attrNameLst>
                                      </p:cBhvr>
                                      <p:to>
                                        <p:strVal val="visible"/>
                                      </p:to>
                                    </p:set>
                                    <p:animEffect transition="in" filter="fade">
                                      <p:cBhvr>
                                        <p:cTn id="13" dur="2000"/>
                                        <p:tgtEl>
                                          <p:spTgt spid="11">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7" end="7"/>
                                            </p:txEl>
                                          </p:spTgt>
                                        </p:tgtEl>
                                        <p:attrNameLst>
                                          <p:attrName>style.visibility</p:attrName>
                                        </p:attrNameLst>
                                      </p:cBhvr>
                                      <p:to>
                                        <p:strVal val="visible"/>
                                      </p:to>
                                    </p:set>
                                    <p:animEffect transition="in" filter="fade">
                                      <p:cBhvr>
                                        <p:cTn id="16" dur="2000"/>
                                        <p:tgtEl>
                                          <p:spTgt spid="11">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10" end="10"/>
                                            </p:txEl>
                                          </p:spTgt>
                                        </p:tgtEl>
                                        <p:attrNameLst>
                                          <p:attrName>style.visibility</p:attrName>
                                        </p:attrNameLst>
                                      </p:cBhvr>
                                      <p:to>
                                        <p:strVal val="visible"/>
                                      </p:to>
                                    </p:set>
                                    <p:animEffect transition="in" filter="fade">
                                      <p:cBhvr>
                                        <p:cTn id="26" dur="2000"/>
                                        <p:tgtEl>
                                          <p:spTgt spid="11">
                                            <p:txEl>
                                              <p:pRg st="10" end="1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animEffect transition="in" filter="fade">
                                      <p:cBhvr>
                                        <p:cTn id="29" dur="2000"/>
                                        <p:tgtEl>
                                          <p:spTgt spid="11">
                                            <p:txEl>
                                              <p:pRg st="11" end="1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xEl>
                                              <p:pRg st="13" end="13"/>
                                            </p:txEl>
                                          </p:spTgt>
                                        </p:tgtEl>
                                        <p:attrNameLst>
                                          <p:attrName>style.visibility</p:attrName>
                                        </p:attrNameLst>
                                      </p:cBhvr>
                                      <p:to>
                                        <p:strVal val="visible"/>
                                      </p:to>
                                    </p:set>
                                    <p:animEffect transition="in" filter="fade">
                                      <p:cBhvr>
                                        <p:cTn id="34" dur="2000"/>
                                        <p:tgtEl>
                                          <p:spTgt spid="11">
                                            <p:txEl>
                                              <p:pRg st="13" end="13"/>
                                            </p:txEl>
                                          </p:spTgt>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1">
                                            <p:txEl>
                                              <p:pRg st="14" end="14"/>
                                            </p:txEl>
                                          </p:spTgt>
                                        </p:tgtEl>
                                        <p:attrNameLst>
                                          <p:attrName>style.visibility</p:attrName>
                                        </p:attrNameLst>
                                      </p:cBhvr>
                                      <p:to>
                                        <p:strVal val="visible"/>
                                      </p:to>
                                    </p:set>
                                    <p:animEffect transition="in" filter="fade">
                                      <p:cBhvr>
                                        <p:cTn id="38" dur="2000"/>
                                        <p:tgtEl>
                                          <p:spTgt spid="11">
                                            <p:txEl>
                                              <p:pRg st="14" end="14"/>
                                            </p:txEl>
                                          </p:spTgt>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1">
                                            <p:txEl>
                                              <p:pRg st="15" end="15"/>
                                            </p:txEl>
                                          </p:spTgt>
                                        </p:tgtEl>
                                        <p:attrNameLst>
                                          <p:attrName>style.visibility</p:attrName>
                                        </p:attrNameLst>
                                      </p:cBhvr>
                                      <p:to>
                                        <p:strVal val="visible"/>
                                      </p:to>
                                    </p:set>
                                    <p:animEffect transition="in" filter="fade">
                                      <p:cBhvr>
                                        <p:cTn id="42" dur="2000"/>
                                        <p:tgtEl>
                                          <p:spTgt spid="11">
                                            <p:txEl>
                                              <p:pRg st="15" end="15"/>
                                            </p:txEl>
                                          </p:spTgt>
                                        </p:tgtEl>
                                      </p:cBhvr>
                                    </p:animEffect>
                                  </p:childTnLst>
                                </p:cTn>
                              </p:par>
                            </p:childTnLst>
                          </p:cTn>
                        </p:par>
                        <p:par>
                          <p:cTn id="43" fill="hold">
                            <p:stCondLst>
                              <p:cond delay="6000"/>
                            </p:stCondLst>
                            <p:childTnLst>
                              <p:par>
                                <p:cTn id="44" presetID="10" presetClass="entr" presetSubtype="0" fill="hold" nodeType="afterEffect">
                                  <p:stCondLst>
                                    <p:cond delay="0"/>
                                  </p:stCondLst>
                                  <p:childTnLst>
                                    <p:set>
                                      <p:cBhvr>
                                        <p:cTn id="45" dur="1" fill="hold">
                                          <p:stCondLst>
                                            <p:cond delay="0"/>
                                          </p:stCondLst>
                                        </p:cTn>
                                        <p:tgtEl>
                                          <p:spTgt spid="11">
                                            <p:txEl>
                                              <p:pRg st="16" end="16"/>
                                            </p:txEl>
                                          </p:spTgt>
                                        </p:tgtEl>
                                        <p:attrNameLst>
                                          <p:attrName>style.visibility</p:attrName>
                                        </p:attrNameLst>
                                      </p:cBhvr>
                                      <p:to>
                                        <p:strVal val="visible"/>
                                      </p:to>
                                    </p:set>
                                    <p:animEffect transition="in" filter="fade">
                                      <p:cBhvr>
                                        <p:cTn id="46" dur="2000"/>
                                        <p:tgtEl>
                                          <p:spTgt spid="11">
                                            <p:txEl>
                                              <p:pRg st="16" end="16"/>
                                            </p:txEl>
                                          </p:spTgt>
                                        </p:tgtEl>
                                      </p:cBhvr>
                                    </p:animEffect>
                                  </p:childTnLst>
                                </p:cTn>
                              </p:par>
                            </p:childTnLst>
                          </p:cTn>
                        </p:par>
                        <p:par>
                          <p:cTn id="47" fill="hold">
                            <p:stCondLst>
                              <p:cond delay="8000"/>
                            </p:stCondLst>
                            <p:childTnLst>
                              <p:par>
                                <p:cTn id="48" presetID="10" presetClass="entr" presetSubtype="0" fill="hold" nodeType="afterEffect">
                                  <p:stCondLst>
                                    <p:cond delay="0"/>
                                  </p:stCondLst>
                                  <p:childTnLst>
                                    <p:set>
                                      <p:cBhvr>
                                        <p:cTn id="49" dur="1" fill="hold">
                                          <p:stCondLst>
                                            <p:cond delay="0"/>
                                          </p:stCondLst>
                                        </p:cTn>
                                        <p:tgtEl>
                                          <p:spTgt spid="11">
                                            <p:txEl>
                                              <p:pRg st="17" end="17"/>
                                            </p:txEl>
                                          </p:spTgt>
                                        </p:tgtEl>
                                        <p:attrNameLst>
                                          <p:attrName>style.visibility</p:attrName>
                                        </p:attrNameLst>
                                      </p:cBhvr>
                                      <p:to>
                                        <p:strVal val="visible"/>
                                      </p:to>
                                    </p:set>
                                    <p:animEffect transition="in" filter="fade">
                                      <p:cBhvr>
                                        <p:cTn id="50" dur="2000"/>
                                        <p:tgtEl>
                                          <p:spTgt spid="11">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upload.wikimedia.org/wikipedia/commons/thumb/e/eb/Germany-CIA_WFB_Map.png/300px-Germany-CIA_WFB_Map.png"/>
          <p:cNvPicPr>
            <a:picLocks noChangeAspect="1" noChangeArrowheads="1"/>
          </p:cNvPicPr>
          <p:nvPr/>
        </p:nvPicPr>
        <p:blipFill>
          <a:blip r:embed="rId2"/>
          <a:srcRect/>
          <a:stretch>
            <a:fillRect/>
          </a:stretch>
        </p:blipFill>
        <p:spPr bwMode="auto">
          <a:xfrm>
            <a:off x="323528" y="404664"/>
            <a:ext cx="5544616" cy="5951221"/>
          </a:xfrm>
          <a:prstGeom prst="rect">
            <a:avLst/>
          </a:prstGeom>
          <a:noFill/>
        </p:spPr>
      </p:pic>
      <p:pic>
        <p:nvPicPr>
          <p:cNvPr id="21510" name="Picture 6" descr="http://d-maps.com/m/europa/germany/berlin/berlin37.gif"/>
          <p:cNvPicPr>
            <a:picLocks noChangeAspect="1" noChangeArrowheads="1"/>
          </p:cNvPicPr>
          <p:nvPr/>
        </p:nvPicPr>
        <p:blipFill>
          <a:blip r:embed="rId3"/>
          <a:srcRect/>
          <a:stretch>
            <a:fillRect/>
          </a:stretch>
        </p:blipFill>
        <p:spPr bwMode="auto">
          <a:xfrm>
            <a:off x="6012160" y="404664"/>
            <a:ext cx="2780940" cy="2260080"/>
          </a:xfrm>
          <a:prstGeom prst="rect">
            <a:avLst/>
          </a:prstGeom>
          <a:noFill/>
        </p:spPr>
      </p:pic>
      <p:cxnSp>
        <p:nvCxnSpPr>
          <p:cNvPr id="10" name="Straight Connector 9"/>
          <p:cNvCxnSpPr/>
          <p:nvPr/>
        </p:nvCxnSpPr>
        <p:spPr>
          <a:xfrm rot="5400000" flipH="1" flipV="1">
            <a:off x="4247964" y="512676"/>
            <a:ext cx="1872208" cy="1656184"/>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355976" y="2420888"/>
            <a:ext cx="1656184" cy="216024"/>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12160" y="2852936"/>
            <a:ext cx="2808312" cy="2308324"/>
          </a:xfrm>
          <a:prstGeom prst="rect">
            <a:avLst/>
          </a:prstGeom>
          <a:noFill/>
        </p:spPr>
        <p:txBody>
          <a:bodyPr wrap="square" rtlCol="0">
            <a:spAutoFit/>
          </a:bodyPr>
          <a:lstStyle/>
          <a:p>
            <a:r>
              <a:rPr lang="en-GB" dirty="0" smtClean="0"/>
              <a:t>What were the main problems with dividing Germany?</a:t>
            </a:r>
          </a:p>
          <a:p>
            <a:endParaRPr lang="en-GB" dirty="0" smtClean="0"/>
          </a:p>
          <a:p>
            <a:r>
              <a:rPr lang="en-GB" dirty="0" smtClean="0"/>
              <a:t>What course of action might either side take to ensure they maintain their own possession?</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noAutofit/>
          </a:bodyPr>
          <a:lstStyle/>
          <a:p>
            <a:r>
              <a:rPr lang="en-GB" sz="2400" dirty="0" smtClean="0">
                <a:latin typeface="Arial" pitchFamily="34" charset="0"/>
                <a:cs typeface="Arial" pitchFamily="34" charset="0"/>
              </a:rPr>
              <a:t>How happy would you have been with this outcome?</a:t>
            </a:r>
            <a:endParaRPr lang="en-GB" sz="2400" dirty="0">
              <a:latin typeface="Arial" pitchFamily="34" charset="0"/>
              <a:cs typeface="Arial" pitchFamily="34" charset="0"/>
            </a:endParaRPr>
          </a:p>
        </p:txBody>
      </p:sp>
      <p:pic>
        <p:nvPicPr>
          <p:cNvPr id="24578" name="Picture 2" descr="external image divided.jpg"/>
          <p:cNvPicPr>
            <a:picLocks noChangeAspect="1" noChangeArrowheads="1"/>
          </p:cNvPicPr>
          <p:nvPr/>
        </p:nvPicPr>
        <p:blipFill>
          <a:blip r:embed="rId2"/>
          <a:srcRect/>
          <a:stretch>
            <a:fillRect/>
          </a:stretch>
        </p:blipFill>
        <p:spPr bwMode="auto">
          <a:xfrm>
            <a:off x="395535" y="620688"/>
            <a:ext cx="5355967" cy="5760640"/>
          </a:xfrm>
          <a:prstGeom prst="rect">
            <a:avLst/>
          </a:prstGeom>
          <a:noFill/>
        </p:spPr>
      </p:pic>
      <p:pic>
        <p:nvPicPr>
          <p:cNvPr id="24580" name="Picture 4" descr="external image SectorMap.gif"/>
          <p:cNvPicPr>
            <a:picLocks noChangeAspect="1" noChangeArrowheads="1"/>
          </p:cNvPicPr>
          <p:nvPr/>
        </p:nvPicPr>
        <p:blipFill>
          <a:blip r:embed="rId3"/>
          <a:srcRect/>
          <a:stretch>
            <a:fillRect/>
          </a:stretch>
        </p:blipFill>
        <p:spPr bwMode="auto">
          <a:xfrm>
            <a:off x="5148064" y="1556792"/>
            <a:ext cx="3528392" cy="283324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 –Yalta and Potsdam: What to do with Germany? </a:t>
            </a:r>
            <a:endParaRPr lang="en-GB" sz="2000" b="1" dirty="0">
              <a:effectLst>
                <a:outerShdw blurRad="38100" dist="38100" dir="2700000" algn="tl">
                  <a:srgbClr val="000000">
                    <a:alpha val="43137"/>
                  </a:srgbClr>
                </a:outerShdw>
              </a:effectLst>
              <a:ea typeface="Times New Roman"/>
            </a:endParaRPr>
          </a:p>
        </p:txBody>
      </p:sp>
      <p:pic>
        <p:nvPicPr>
          <p:cNvPr id="7" name="Picture 4" descr="DL2438">
            <a:hlinkClick r:id="rId3"/>
          </p:cNvPr>
          <p:cNvPicPr>
            <a:picLocks noChangeAspect="1" noChangeArrowheads="1"/>
          </p:cNvPicPr>
          <p:nvPr/>
        </p:nvPicPr>
        <p:blipFill>
          <a:blip r:embed="rId4"/>
          <a:srcRect/>
          <a:stretch>
            <a:fillRect/>
          </a:stretch>
        </p:blipFill>
        <p:spPr bwMode="auto">
          <a:xfrm>
            <a:off x="611559" y="548680"/>
            <a:ext cx="7945069" cy="6309320"/>
          </a:xfrm>
          <a:prstGeom prst="rect">
            <a:avLst/>
          </a:prstGeom>
          <a:noFill/>
        </p:spPr>
      </p:pic>
      <p:graphicFrame>
        <p:nvGraphicFramePr>
          <p:cNvPr id="6" name="Table 5"/>
          <p:cNvGraphicFramePr>
            <a:graphicFrameLocks noGrp="1"/>
          </p:cNvGraphicFramePr>
          <p:nvPr/>
        </p:nvGraphicFramePr>
        <p:xfrm>
          <a:off x="4499992" y="620688"/>
          <a:ext cx="4392488" cy="360040"/>
        </p:xfrm>
        <a:graphic>
          <a:graphicData uri="http://schemas.openxmlformats.org/drawingml/2006/table">
            <a:tbl>
              <a:tblPr firstRow="1" bandRow="1">
                <a:tableStyleId>{5C22544A-7EE6-4342-B048-85BDC9FD1C3A}</a:tableStyleId>
              </a:tblPr>
              <a:tblGrid>
                <a:gridCol w="4392488"/>
              </a:tblGrid>
              <a:tr h="360040">
                <a:tc>
                  <a:txBody>
                    <a:bodyPr/>
                    <a:lstStyle/>
                    <a:p>
                      <a:pPr algn="ctr"/>
                      <a:r>
                        <a:rPr lang="en-GB" sz="1600" dirty="0" smtClean="0">
                          <a:solidFill>
                            <a:schemeClr val="tx1"/>
                          </a:solidFill>
                          <a:latin typeface="Arial" pitchFamily="34" charset="0"/>
                          <a:cs typeface="Arial" pitchFamily="34" charset="0"/>
                        </a:rPr>
                        <a:t>SOURCE M    Evening Standard July 1945</a:t>
                      </a:r>
                      <a:endParaRPr lang="en-GB" sz="9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TextBox 8"/>
          <p:cNvSpPr txBox="1"/>
          <p:nvPr/>
        </p:nvSpPr>
        <p:spPr>
          <a:xfrm>
            <a:off x="72008" y="836712"/>
            <a:ext cx="4211960" cy="1477328"/>
          </a:xfrm>
          <a:prstGeom prst="rect">
            <a:avLst/>
          </a:prstGeom>
          <a:solidFill>
            <a:schemeClr val="bg1">
              <a:lumMod val="95000"/>
            </a:schemeClr>
          </a:solidFill>
        </p:spPr>
        <p:txBody>
          <a:bodyPr wrap="square" rtlCol="0">
            <a:spAutoFit/>
          </a:bodyPr>
          <a:lstStyle/>
          <a:p>
            <a:r>
              <a:rPr lang="en-GB" dirty="0" smtClean="0"/>
              <a:t>What does this British cartoon suggest about the relationship between the Big Three?  Why might they alter over the next few weeks – look for clues and think of your past knowledge.</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840060"/>
          <a:ext cx="9144000" cy="5829300"/>
        </p:xfrm>
        <a:graphic>
          <a:graphicData uri="http://schemas.openxmlformats.org/drawingml/2006/table">
            <a:tbl>
              <a:tblPr firstRow="1" bandRow="1">
                <a:tableStyleId>{5C22544A-7EE6-4342-B048-85BDC9FD1C3A}</a:tableStyleId>
              </a:tblPr>
              <a:tblGrid>
                <a:gridCol w="9144000"/>
              </a:tblGrid>
              <a:tr h="4046220">
                <a:tc>
                  <a:txBody>
                    <a:bodyPr/>
                    <a:lstStyle/>
                    <a:p>
                      <a:r>
                        <a:rPr lang="en-GB" sz="1400" b="1" dirty="0" smtClean="0">
                          <a:solidFill>
                            <a:schemeClr val="tx1"/>
                          </a:solidFill>
                          <a:latin typeface="Arial" pitchFamily="34" charset="0"/>
                          <a:cs typeface="Arial" pitchFamily="34" charset="0"/>
                        </a:rPr>
                        <a:t>SOURCE N</a:t>
                      </a:r>
                    </a:p>
                    <a:p>
                      <a:r>
                        <a:rPr lang="en-GB" sz="1400" b="0" dirty="0" smtClean="0">
                          <a:solidFill>
                            <a:schemeClr val="tx1"/>
                          </a:solidFill>
                          <a:latin typeface="Arial" pitchFamily="34" charset="0"/>
                          <a:cs typeface="Arial" pitchFamily="34" charset="0"/>
                        </a:rPr>
                        <a:t>He (Truman) would come prepared on each subject with a short, firm declaratory statement of US policy, and when he had said his little piece he did little in subsequent discussion except reaffirm it. Winston was good but patchy. He was perhaps too ready to indulge in long dissertations which were evidently not to President Truman's taste.</a:t>
                      </a:r>
                    </a:p>
                    <a:p>
                      <a:endParaRPr lang="en-GB" sz="1400" b="0" dirty="0" smtClean="0">
                        <a:solidFill>
                          <a:schemeClr val="tx1"/>
                        </a:solidFill>
                        <a:latin typeface="Arial" pitchFamily="34" charset="0"/>
                        <a:cs typeface="Arial" pitchFamily="34" charset="0"/>
                      </a:endParaRPr>
                    </a:p>
                    <a:p>
                      <a:r>
                        <a:rPr lang="en-GB" sz="1400" b="0" dirty="0" smtClean="0">
                          <a:solidFill>
                            <a:schemeClr val="tx1"/>
                          </a:solidFill>
                          <a:latin typeface="Arial" pitchFamily="34" charset="0"/>
                          <a:cs typeface="Arial" pitchFamily="34" charset="0"/>
                        </a:rPr>
                        <a:t>Stalin, on the other hand, spoke quietly, shortly, in little staccato sentences which Pavlov, his young interpreter, translated immediately into forceful English. In the discussions Stalin was often humorous, never offensive; direct and uncompromising. His hair was greyer than I expected, and was thinning. His eyes looked to me humorous, and often showed as mere slits, but he had a trick of looking up when he was thinking or speaking, to the ceiling to the right, and much of the time he would be pulling at a Russian cigarette.</a:t>
                      </a:r>
                    </a:p>
                    <a:p>
                      <a:pPr marL="0" marR="0" indent="0" algn="r" defTabSz="914400" rtl="0" eaLnBrk="1" fontAlgn="auto" latinLnBrk="0" hangingPunct="1">
                        <a:lnSpc>
                          <a:spcPct val="100000"/>
                        </a:lnSpc>
                        <a:spcBef>
                          <a:spcPts val="0"/>
                        </a:spcBef>
                        <a:spcAft>
                          <a:spcPts val="0"/>
                        </a:spcAft>
                        <a:buClrTx/>
                        <a:buSzTx/>
                        <a:buFontTx/>
                        <a:buNone/>
                        <a:tabLst/>
                        <a:defRPr/>
                      </a:pPr>
                      <a:r>
                        <a:rPr lang="en-GB" sz="1400" b="1" i="1" dirty="0" smtClean="0">
                          <a:solidFill>
                            <a:schemeClr val="tx1"/>
                          </a:solidFill>
                          <a:latin typeface="Arial" pitchFamily="34" charset="0"/>
                          <a:cs typeface="Arial" pitchFamily="34" charset="0"/>
                        </a:rPr>
                        <a:t>Walter Monckton, Britain's Solicitor-General, wrote about the Potsdam meeting on 3rd August, 1945.</a:t>
                      </a:r>
                    </a:p>
                    <a:p>
                      <a:endParaRPr lang="en-GB" sz="1400" b="0" dirty="0" smtClean="0">
                        <a:solidFill>
                          <a:schemeClr val="tx1"/>
                        </a:solidFill>
                        <a:latin typeface="Arial" pitchFamily="34" charset="0"/>
                        <a:cs typeface="Arial" pitchFamily="34" charset="0"/>
                      </a:endParaRPr>
                    </a:p>
                    <a:p>
                      <a:r>
                        <a:rPr lang="en-GB" sz="1400" b="1" dirty="0" smtClean="0">
                          <a:solidFill>
                            <a:schemeClr val="tx1"/>
                          </a:solidFill>
                          <a:latin typeface="Arial" pitchFamily="34" charset="0"/>
                          <a:cs typeface="Arial" pitchFamily="34" charset="0"/>
                        </a:rPr>
                        <a:t>SOURCE O</a:t>
                      </a:r>
                    </a:p>
                    <a:p>
                      <a:r>
                        <a:rPr lang="en-GB" sz="1400" b="0" dirty="0" smtClean="0">
                          <a:solidFill>
                            <a:schemeClr val="tx1"/>
                          </a:solidFill>
                          <a:latin typeface="Arial" pitchFamily="34" charset="0"/>
                          <a:cs typeface="Arial" pitchFamily="34" charset="0"/>
                        </a:rPr>
                        <a:t>The Gradual Growth of Administration in the British Zone. The decision of the Potsdam Conference to treat Germany as a single economic unit proved impossible to carry out. The victorious powers had made an agreement that required unanimity by the Control Council for every decision. (The Allied Control Council was the four-power body set up to decide questions concerning Germany as a whole.) But the four powers were never agreed on their programme for Germany and the Soviet Union in particular pursued its own policy. At first even the three Western powers disagreed over policy towards Germany.</a:t>
                      </a:r>
                    </a:p>
                    <a:p>
                      <a:r>
                        <a:rPr lang="en-GB" sz="1400" b="0" dirty="0" smtClean="0">
                          <a:solidFill>
                            <a:schemeClr val="tx1"/>
                          </a:solidFill>
                          <a:latin typeface="Arial" pitchFamily="34" charset="0"/>
                          <a:cs typeface="Arial" pitchFamily="34" charset="0"/>
                        </a:rPr>
                        <a:t>The four occupation zones were drifting further and further apart economically and the economic chaos grew from the spring of 1945 onwards. Germany's economic structure required an exchange of agricultural products from the East, and to a lesser extent the South of the country, with the industrial production of the Ruhr and of other industrial regions. This exchange was stopped by the division of the country into four zones. The </a:t>
                      </a:r>
                      <a:r>
                        <a:rPr lang="en-GB" sz="1400" b="0" dirty="0" err="1" smtClean="0">
                          <a:solidFill>
                            <a:schemeClr val="tx1"/>
                          </a:solidFill>
                          <a:latin typeface="Arial" pitchFamily="34" charset="0"/>
                          <a:cs typeface="Arial" pitchFamily="34" charset="0"/>
                        </a:rPr>
                        <a:t>zonal</a:t>
                      </a:r>
                      <a:r>
                        <a:rPr lang="en-GB" sz="1400" b="0" dirty="0" smtClean="0">
                          <a:solidFill>
                            <a:schemeClr val="tx1"/>
                          </a:solidFill>
                          <a:latin typeface="Arial" pitchFamily="34" charset="0"/>
                          <a:cs typeface="Arial" pitchFamily="34" charset="0"/>
                        </a:rPr>
                        <a:t> commanders acted on the directives of their respective governments and each pursued his own policy in his own zone. This could only further hinder an economy already largely paralysed by the ravages of war.</a:t>
                      </a:r>
                    </a:p>
                    <a:p>
                      <a:pPr marL="0" marR="0" indent="0" algn="r" defTabSz="914400" rtl="0" eaLnBrk="1" fontAlgn="auto" latinLnBrk="0" hangingPunct="1">
                        <a:lnSpc>
                          <a:spcPct val="100000"/>
                        </a:lnSpc>
                        <a:spcBef>
                          <a:spcPts val="0"/>
                        </a:spcBef>
                        <a:spcAft>
                          <a:spcPts val="0"/>
                        </a:spcAft>
                        <a:buClrTx/>
                        <a:buSzTx/>
                        <a:buFontTx/>
                        <a:buNone/>
                        <a:tabLst/>
                        <a:defRPr/>
                      </a:pPr>
                      <a:r>
                        <a:rPr lang="en-GB" sz="1400" b="1" i="1" dirty="0" err="1" smtClean="0">
                          <a:solidFill>
                            <a:schemeClr val="tx1"/>
                          </a:solidFill>
                          <a:latin typeface="Arial" pitchFamily="34" charset="0"/>
                          <a:cs typeface="Arial" pitchFamily="34" charset="0"/>
                        </a:rPr>
                        <a:t>Konrad</a:t>
                      </a:r>
                      <a:r>
                        <a:rPr lang="en-GB" sz="1400" b="1" i="1" dirty="0" smtClean="0">
                          <a:solidFill>
                            <a:schemeClr val="tx1"/>
                          </a:solidFill>
                          <a:latin typeface="Arial" pitchFamily="34" charset="0"/>
                          <a:cs typeface="Arial" pitchFamily="34" charset="0"/>
                        </a:rPr>
                        <a:t> Adenauer, Memoirs 1945-53 (12th July, 1952)</a:t>
                      </a: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683568" y="46365"/>
            <a:ext cx="7968885" cy="646331"/>
          </a:xfrm>
          <a:prstGeom prst="rect">
            <a:avLst/>
          </a:prstGeom>
          <a:noFill/>
        </p:spPr>
        <p:txBody>
          <a:bodyPr wrap="square" lIns="91440" tIns="45720" rIns="91440" bIns="45720">
            <a:spAutoFit/>
          </a:bodyPr>
          <a:lstStyle/>
          <a:p>
            <a:pPr>
              <a:buFont typeface="Arial" pitchFamily="34" charset="0"/>
              <a:buChar char="•"/>
            </a:pPr>
            <a:r>
              <a:rPr lang="en-GB" sz="1200" dirty="0" smtClean="0"/>
              <a:t> </a:t>
            </a:r>
            <a:r>
              <a:rPr lang="en-GB" dirty="0" smtClean="0">
                <a:latin typeface="Arial" pitchFamily="34" charset="0"/>
                <a:cs typeface="Arial" pitchFamily="34" charset="0"/>
              </a:rPr>
              <a:t>Explain why Berlin was a cause of great tension</a:t>
            </a:r>
          </a:p>
          <a:p>
            <a:pPr>
              <a:buFont typeface="Arial" pitchFamily="34" charset="0"/>
              <a:buChar char="•"/>
            </a:pPr>
            <a:r>
              <a:rPr lang="en-GB" dirty="0" smtClean="0">
                <a:latin typeface="Arial" pitchFamily="34" charset="0"/>
                <a:cs typeface="Arial" pitchFamily="34" charset="0"/>
              </a:rPr>
              <a:t> Extract relevant details from a text source</a:t>
            </a:r>
          </a:p>
        </p:txBody>
      </p:sp>
      <p:sp>
        <p:nvSpPr>
          <p:cNvPr id="7" name="Rectangle 6"/>
          <p:cNvSpPr/>
          <p:nvPr/>
        </p:nvSpPr>
        <p:spPr>
          <a:xfrm>
            <a:off x="683568" y="404664"/>
            <a:ext cx="5112568" cy="28803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83568" y="46365"/>
            <a:ext cx="7968885" cy="646331"/>
          </a:xfrm>
          <a:prstGeom prst="rect">
            <a:avLst/>
          </a:prstGeom>
          <a:noFill/>
        </p:spPr>
        <p:txBody>
          <a:bodyPr wrap="square" lIns="91440" tIns="45720" rIns="91440" bIns="45720">
            <a:spAutoFit/>
          </a:bodyPr>
          <a:lstStyle/>
          <a:p>
            <a:pPr>
              <a:buFont typeface="Arial" pitchFamily="34" charset="0"/>
              <a:buChar char="•"/>
            </a:pPr>
            <a:r>
              <a:rPr lang="en-GB" sz="1200" dirty="0" smtClean="0"/>
              <a:t> </a:t>
            </a:r>
            <a:r>
              <a:rPr lang="en-GB" dirty="0" smtClean="0">
                <a:latin typeface="Arial" pitchFamily="34" charset="0"/>
                <a:cs typeface="Arial" pitchFamily="34" charset="0"/>
              </a:rPr>
              <a:t>Explain why Berlin was a cause of great tension</a:t>
            </a:r>
          </a:p>
          <a:p>
            <a:pPr>
              <a:buFont typeface="Arial" pitchFamily="34" charset="0"/>
              <a:buChar char="•"/>
            </a:pPr>
            <a:r>
              <a:rPr lang="en-GB" dirty="0" smtClean="0">
                <a:latin typeface="Arial" pitchFamily="34" charset="0"/>
                <a:cs typeface="Arial" pitchFamily="34" charset="0"/>
              </a:rPr>
              <a:t> Extract relevant details from a text source</a:t>
            </a:r>
          </a:p>
        </p:txBody>
      </p:sp>
      <p:sp>
        <p:nvSpPr>
          <p:cNvPr id="7" name="Rectangle 6"/>
          <p:cNvSpPr/>
          <p:nvPr/>
        </p:nvSpPr>
        <p:spPr>
          <a:xfrm>
            <a:off x="683568" y="404664"/>
            <a:ext cx="5112568" cy="28803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251520" y="980728"/>
            <a:ext cx="8568952" cy="3416320"/>
          </a:xfrm>
          <a:prstGeom prst="rect">
            <a:avLst/>
          </a:prstGeom>
          <a:noFill/>
        </p:spPr>
        <p:txBody>
          <a:bodyPr wrap="square" rtlCol="0">
            <a:spAutoFit/>
          </a:bodyPr>
          <a:lstStyle/>
          <a:p>
            <a:r>
              <a:rPr lang="en-GB" dirty="0" smtClean="0"/>
              <a:t>Use both of these sources (N and O) to consider explain what was causing the tension at Potsdam.  How much of a problem was the division of Germany in comparison to the role of the individual men, or their ideological differences, or the fact that Truman had the atomic bomb?</a:t>
            </a:r>
          </a:p>
          <a:p>
            <a:endParaRPr lang="en-GB" dirty="0" smtClean="0"/>
          </a:p>
          <a:p>
            <a:r>
              <a:rPr lang="en-GB" dirty="0" smtClean="0"/>
              <a:t>Further questions to consider:</a:t>
            </a:r>
          </a:p>
          <a:p>
            <a:r>
              <a:rPr lang="en-GB" dirty="0" smtClean="0"/>
              <a:t>Which of these sources in more reliable and why?  (GRADE B)</a:t>
            </a:r>
          </a:p>
          <a:p>
            <a:r>
              <a:rPr lang="en-GB" dirty="0" smtClean="0"/>
              <a:t>Which of these sources is more useful and why?     (GRADE A)</a:t>
            </a:r>
          </a:p>
          <a:p>
            <a:endParaRPr lang="en-GB" dirty="0" smtClean="0"/>
          </a:p>
          <a:p>
            <a:r>
              <a:rPr lang="en-GB" b="1" dirty="0" smtClean="0"/>
              <a:t>TOP TIP</a:t>
            </a:r>
          </a:p>
          <a:p>
            <a:r>
              <a:rPr lang="en-GB" dirty="0" smtClean="0"/>
              <a:t>Don’t forget to quote from the sources when using them as evidence to put forward your opinion</a:t>
            </a:r>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 y="553318"/>
            <a:ext cx="9144000"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28600" algn="l"/>
              </a:tabLst>
            </a:pPr>
            <a:r>
              <a:rPr kumimoji="0" lang="en-GB"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BACKGROUND INFORMATION</a:t>
            </a:r>
          </a:p>
          <a:p>
            <a:pPr marL="0" marR="0" lvl="0" indent="0" algn="l" defTabSz="914400" rtl="0" eaLnBrk="1" fontAlgn="base" latinLnBrk="0" hangingPunct="1">
              <a:lnSpc>
                <a:spcPct val="100000"/>
              </a:lnSpc>
              <a:spcBef>
                <a:spcPct val="0"/>
              </a:spcBef>
              <a:spcAft>
                <a:spcPct val="0"/>
              </a:spcAft>
              <a:buClrTx/>
              <a:buSzTx/>
              <a:buFontTx/>
              <a:buNone/>
              <a:tabLst>
                <a:tab pos="228600" algn="l"/>
              </a:tabLst>
            </a:pPr>
            <a:endPar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tab pos="228600" algn="l"/>
              </a:tabLst>
            </a:pPr>
            <a:r>
              <a:rPr lang="en-GB" sz="1600" dirty="0" smtClean="0">
                <a:latin typeface="Arial" pitchFamily="34" charset="0"/>
                <a:cs typeface="Arial" pitchFamily="34" charset="0"/>
              </a:rPr>
              <a:t> There would be free elections in Germany, freedom of speech and a free press.</a:t>
            </a:r>
          </a:p>
          <a:p>
            <a:pPr lvl="0">
              <a:buFont typeface="Arial" pitchFamily="34" charset="0"/>
              <a:buChar char="•"/>
            </a:pPr>
            <a:r>
              <a:rPr lang="en-GB" sz="1600" dirty="0" smtClean="0">
                <a:latin typeface="Arial" pitchFamily="34" charset="0"/>
                <a:cs typeface="Arial" pitchFamily="34" charset="0"/>
              </a:rPr>
              <a:t> Germany would pay reparations for the damage caused by the war. Most of this would go to the USSR.</a:t>
            </a:r>
          </a:p>
          <a:p>
            <a:pPr lvl="0">
              <a:buFont typeface="Arial" pitchFamily="34" charset="0"/>
              <a:buChar char="•"/>
            </a:pPr>
            <a:r>
              <a:rPr lang="en-GB" sz="1600" dirty="0" smtClean="0">
                <a:latin typeface="Arial" pitchFamily="34" charset="0"/>
                <a:cs typeface="Arial" pitchFamily="34" charset="0"/>
              </a:rPr>
              <a:t> All the Allies agreed to take part in the United Nations.</a:t>
            </a:r>
          </a:p>
          <a:p>
            <a:pPr lvl="0">
              <a:buFont typeface="Arial" pitchFamily="34" charset="0"/>
              <a:buChar char="•"/>
            </a:pPr>
            <a:r>
              <a:rPr lang="en-GB" sz="1600" dirty="0" smtClean="0">
                <a:latin typeface="Arial" pitchFamily="34" charset="0"/>
                <a:cs typeface="Arial" pitchFamily="34" charset="0"/>
              </a:rPr>
              <a:t> He did not trust Germany – there had been two invasions in his own lifetime - 1914 and 1941.</a:t>
            </a:r>
          </a:p>
          <a:p>
            <a:pPr lvl="0">
              <a:buFont typeface="Arial" pitchFamily="34" charset="0"/>
              <a:buChar char="•"/>
            </a:pPr>
            <a:r>
              <a:rPr lang="en-GB" sz="1600" dirty="0" smtClean="0">
                <a:latin typeface="Arial" pitchFamily="34" charset="0"/>
                <a:cs typeface="Arial" pitchFamily="34" charset="0"/>
              </a:rPr>
              <a:t> Stalin was determined to prevent this happening a third time. He wanted to make sure that Germany was kept  weak, whereas the western Allies wanted Germany to be allowed to recover from the effects of the war.</a:t>
            </a:r>
          </a:p>
          <a:p>
            <a:endParaRPr lang="en-GB" sz="1600" b="1" dirty="0" smtClean="0">
              <a:latin typeface="Arial" pitchFamily="34" charset="0"/>
              <a:cs typeface="Arial" pitchFamily="34" charset="0"/>
            </a:endParaRPr>
          </a:p>
          <a:p>
            <a:r>
              <a:rPr lang="en-GB" sz="1600" b="1" dirty="0" smtClean="0">
                <a:latin typeface="Arial" pitchFamily="34" charset="0"/>
                <a:cs typeface="Arial" pitchFamily="34" charset="0"/>
              </a:rPr>
              <a:t>How was Germany governed after the war?</a:t>
            </a:r>
            <a:endParaRPr lang="en-GB" sz="1600" dirty="0" smtClean="0">
              <a:latin typeface="Arial" pitchFamily="34" charset="0"/>
              <a:cs typeface="Arial" pitchFamily="34" charset="0"/>
            </a:endParaRPr>
          </a:p>
          <a:p>
            <a:pPr lvl="0">
              <a:buFont typeface="Arial" pitchFamily="34" charset="0"/>
              <a:buChar char="•"/>
            </a:pPr>
            <a:r>
              <a:rPr lang="en-GB" sz="1600" dirty="0" smtClean="0">
                <a:latin typeface="Arial" pitchFamily="34" charset="0"/>
                <a:cs typeface="Arial" pitchFamily="34" charset="0"/>
              </a:rPr>
              <a:t> Each of the four allies was to be responsible for its own sector. Decisions affecting Germany as a whole would be taken jointly and it was intended that Germany would be reunited in the future.</a:t>
            </a:r>
          </a:p>
          <a:p>
            <a:pPr lvl="0">
              <a:buFont typeface="Arial" pitchFamily="34" charset="0"/>
              <a:buChar char="•"/>
            </a:pPr>
            <a:r>
              <a:rPr lang="en-GB" sz="1600" dirty="0" smtClean="0">
                <a:latin typeface="Arial" pitchFamily="34" charset="0"/>
                <a:cs typeface="Arial" pitchFamily="34" charset="0"/>
              </a:rPr>
              <a:t> Berlin the capital of Germany was inside the Soviet zone, so this was also divided into four sectors. It was governed by the Joint </a:t>
            </a:r>
            <a:r>
              <a:rPr lang="en-GB" sz="1600" dirty="0" err="1" smtClean="0">
                <a:latin typeface="Arial" pitchFamily="34" charset="0"/>
                <a:cs typeface="Arial" pitchFamily="34" charset="0"/>
              </a:rPr>
              <a:t>Kommandatura</a:t>
            </a:r>
            <a:r>
              <a:rPr lang="en-GB" sz="1600" dirty="0" smtClean="0">
                <a:latin typeface="Arial" pitchFamily="34" charset="0"/>
                <a:cs typeface="Arial" pitchFamily="34" charset="0"/>
              </a:rPr>
              <a:t>, which contained the military leaders of the four allies.</a:t>
            </a:r>
          </a:p>
          <a:p>
            <a:endParaRPr lang="en-GB" sz="1600" b="1" dirty="0" smtClean="0">
              <a:latin typeface="Arial" pitchFamily="34" charset="0"/>
              <a:cs typeface="Arial" pitchFamily="34" charset="0"/>
            </a:endParaRPr>
          </a:p>
          <a:p>
            <a:r>
              <a:rPr lang="en-GB" sz="1600" b="1" dirty="0" smtClean="0">
                <a:latin typeface="Arial" pitchFamily="34" charset="0"/>
                <a:cs typeface="Arial" pitchFamily="34" charset="0"/>
              </a:rPr>
              <a:t>West Berlin</a:t>
            </a:r>
            <a:endParaRPr lang="en-GB" sz="1600" dirty="0" smtClean="0">
              <a:latin typeface="Arial" pitchFamily="34" charset="0"/>
              <a:cs typeface="Arial" pitchFamily="34" charset="0"/>
            </a:endParaRPr>
          </a:p>
          <a:p>
            <a:pPr lvl="0">
              <a:buFont typeface="Arial" pitchFamily="34" charset="0"/>
              <a:buChar char="•"/>
            </a:pPr>
            <a:r>
              <a:rPr lang="en-GB" sz="1600" dirty="0" smtClean="0">
                <a:latin typeface="Arial" pitchFamily="34" charset="0"/>
                <a:cs typeface="Arial" pitchFamily="34" charset="0"/>
              </a:rPr>
              <a:t> West Berlin was formed by the US, French and British sectors in Berlin from 1945 to 1991. </a:t>
            </a:r>
          </a:p>
          <a:p>
            <a:pPr lvl="0">
              <a:buFont typeface="Arial" pitchFamily="34" charset="0"/>
              <a:buChar char="•"/>
            </a:pPr>
            <a:r>
              <a:rPr lang="en-GB" sz="1600" dirty="0" smtClean="0">
                <a:latin typeface="Arial" pitchFamily="34" charset="0"/>
                <a:cs typeface="Arial" pitchFamily="34" charset="0"/>
              </a:rPr>
              <a:t> West Berlin was very awkward for the Soviet Union and East Germany. It allowed people behind the Iron Curtain an opportunity to see what life was like in the West.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Who do you think “won” at Potsdam?</a:t>
            </a:r>
            <a:endParaRPr lang="en-GB" dirty="0"/>
          </a:p>
        </p:txBody>
      </p:sp>
      <p:sp>
        <p:nvSpPr>
          <p:cNvPr id="3" name="Content Placeholder 2"/>
          <p:cNvSpPr>
            <a:spLocks noGrp="1"/>
          </p:cNvSpPr>
          <p:nvPr>
            <p:ph idx="1"/>
          </p:nvPr>
        </p:nvSpPr>
        <p:spPr/>
        <p:txBody>
          <a:bodyPr/>
          <a:lstStyle/>
          <a:p>
            <a:r>
              <a:rPr lang="en-GB" dirty="0" smtClean="0"/>
              <a:t>POINTS TO CONSIDER</a:t>
            </a:r>
          </a:p>
          <a:p>
            <a:pPr lvl="1"/>
            <a:r>
              <a:rPr lang="en-GB" dirty="0" smtClean="0"/>
              <a:t>The Atomic Bomb</a:t>
            </a:r>
          </a:p>
          <a:p>
            <a:pPr lvl="1"/>
            <a:r>
              <a:rPr lang="en-GB" dirty="0" smtClean="0"/>
              <a:t>The division of Germany and Berlin</a:t>
            </a:r>
          </a:p>
        </p:txBody>
      </p:sp>
      <p:sp>
        <p:nvSpPr>
          <p:cNvPr id="5" name="Slide Number Placeholder 4"/>
          <p:cNvSpPr>
            <a:spLocks noGrp="1"/>
          </p:cNvSpPr>
          <p:nvPr>
            <p:ph type="sldNum" sz="quarter" idx="12"/>
          </p:nvPr>
        </p:nvSpPr>
        <p:spPr/>
        <p:txBody>
          <a:bodyPr/>
          <a:lstStyle/>
          <a:p>
            <a:fld id="{7AA0AD32-EEB8-4EF7-946D-0C48487C5CBA}" type="slidenum">
              <a:rPr lang="en-GB" smtClean="0"/>
              <a:pPr/>
              <a:t>9</a:t>
            </a:fld>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638</TotalTime>
  <Words>1185</Words>
  <Application>Microsoft Office PowerPoint</Application>
  <PresentationFormat>On-screen Show (4:3)</PresentationFormat>
  <Paragraphs>92</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Slide 3</vt:lpstr>
      <vt:lpstr>How happy would you have been with this outcome?</vt:lpstr>
      <vt:lpstr>Slide 5</vt:lpstr>
      <vt:lpstr>Slide 6</vt:lpstr>
      <vt:lpstr>Slide 7</vt:lpstr>
      <vt:lpstr>Slide 8</vt:lpstr>
      <vt:lpstr>Who do you think “won” at Potsdam?</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66</cp:revision>
  <dcterms:created xsi:type="dcterms:W3CDTF">2012-10-06T14:41:45Z</dcterms:created>
  <dcterms:modified xsi:type="dcterms:W3CDTF">2013-03-15T16:45:56Z</dcterms:modified>
</cp:coreProperties>
</file>